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</p:sldIdLst>
  <p:sldSz cx="18288000" cy="10287000"/>
  <p:notesSz cx="6858000" cy="9144000"/>
  <p:embeddedFontLst>
    <p:embeddedFont>
      <p:font typeface="Poppins Bold" charset="1" panose="00000800000000000000"/>
      <p:regular r:id="rId10"/>
    </p:embeddedFont>
    <p:embeddedFont>
      <p:font typeface="Poppins" charset="1" panose="00000500000000000000"/>
      <p:regular r:id="rId11"/>
    </p:embeddedFont>
    <p:embeddedFont>
      <p:font typeface="Open Sans Bold" charset="1" panose="020B0806030504020204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4D1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001322" y="-1830712"/>
            <a:ext cx="10258052" cy="13045739"/>
            <a:chOff x="0" y="0"/>
            <a:chExt cx="2701709" cy="34359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1709" cy="3435915"/>
            </a:xfrm>
            <a:custGeom>
              <a:avLst/>
              <a:gdLst/>
              <a:ahLst/>
              <a:cxnLst/>
              <a:rect r="r" b="b" t="t" l="l"/>
              <a:pathLst>
                <a:path h="3435915" w="2701709">
                  <a:moveTo>
                    <a:pt x="71698" y="0"/>
                  </a:moveTo>
                  <a:lnTo>
                    <a:pt x="2630011" y="0"/>
                  </a:lnTo>
                  <a:cubicBezTo>
                    <a:pt x="2649026" y="0"/>
                    <a:pt x="2667263" y="7554"/>
                    <a:pt x="2680709" y="21000"/>
                  </a:cubicBezTo>
                  <a:cubicBezTo>
                    <a:pt x="2694155" y="34446"/>
                    <a:pt x="2701709" y="52683"/>
                    <a:pt x="2701709" y="71698"/>
                  </a:cubicBezTo>
                  <a:lnTo>
                    <a:pt x="2701709" y="3364217"/>
                  </a:lnTo>
                  <a:cubicBezTo>
                    <a:pt x="2701709" y="3383232"/>
                    <a:pt x="2694155" y="3401469"/>
                    <a:pt x="2680709" y="3414915"/>
                  </a:cubicBezTo>
                  <a:cubicBezTo>
                    <a:pt x="2667263" y="3428361"/>
                    <a:pt x="2649026" y="3435915"/>
                    <a:pt x="2630011" y="3435915"/>
                  </a:cubicBezTo>
                  <a:lnTo>
                    <a:pt x="71698" y="3435915"/>
                  </a:lnTo>
                  <a:cubicBezTo>
                    <a:pt x="52683" y="3435915"/>
                    <a:pt x="34446" y="3428361"/>
                    <a:pt x="21000" y="3414915"/>
                  </a:cubicBezTo>
                  <a:cubicBezTo>
                    <a:pt x="7554" y="3401469"/>
                    <a:pt x="0" y="3383232"/>
                    <a:pt x="0" y="3364217"/>
                  </a:cubicBezTo>
                  <a:lnTo>
                    <a:pt x="0" y="71698"/>
                  </a:lnTo>
                  <a:cubicBezTo>
                    <a:pt x="0" y="52683"/>
                    <a:pt x="7554" y="34446"/>
                    <a:pt x="21000" y="21000"/>
                  </a:cubicBezTo>
                  <a:cubicBezTo>
                    <a:pt x="34446" y="7554"/>
                    <a:pt x="52683" y="0"/>
                    <a:pt x="7169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134D13">
                    <a:alpha val="100000"/>
                  </a:srgbClr>
                </a:gs>
                <a:gs pos="100000">
                  <a:srgbClr val="072207">
                    <a:alpha val="100000"/>
                  </a:srgbClr>
                </a:gs>
              </a:gsLst>
              <a:path path="circle">
                <a:fillToRect l="50000" r="50000" t="50000" b="50000"/>
              </a:path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701709" cy="349306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976928" y="893011"/>
            <a:ext cx="10152768" cy="9199385"/>
            <a:chOff x="0" y="0"/>
            <a:chExt cx="2673980" cy="24228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673980" cy="2422883"/>
            </a:xfrm>
            <a:custGeom>
              <a:avLst/>
              <a:gdLst/>
              <a:ahLst/>
              <a:cxnLst/>
              <a:rect r="r" b="b" t="t" l="l"/>
              <a:pathLst>
                <a:path h="2422883" w="2673980">
                  <a:moveTo>
                    <a:pt x="72442" y="0"/>
                  </a:moveTo>
                  <a:lnTo>
                    <a:pt x="2601539" y="0"/>
                  </a:lnTo>
                  <a:cubicBezTo>
                    <a:pt x="2641547" y="0"/>
                    <a:pt x="2673980" y="32433"/>
                    <a:pt x="2673980" y="72442"/>
                  </a:cubicBezTo>
                  <a:lnTo>
                    <a:pt x="2673980" y="2350442"/>
                  </a:lnTo>
                  <a:cubicBezTo>
                    <a:pt x="2673980" y="2390450"/>
                    <a:pt x="2641547" y="2422883"/>
                    <a:pt x="2601539" y="2422883"/>
                  </a:cubicBezTo>
                  <a:lnTo>
                    <a:pt x="72442" y="2422883"/>
                  </a:lnTo>
                  <a:cubicBezTo>
                    <a:pt x="32433" y="2422883"/>
                    <a:pt x="0" y="2390450"/>
                    <a:pt x="0" y="2350442"/>
                  </a:cubicBezTo>
                  <a:lnTo>
                    <a:pt x="0" y="72442"/>
                  </a:lnTo>
                  <a:cubicBezTo>
                    <a:pt x="0" y="32433"/>
                    <a:pt x="32433" y="0"/>
                    <a:pt x="72442" y="0"/>
                  </a:cubicBezTo>
                  <a:close/>
                </a:path>
              </a:pathLst>
            </a:custGeom>
            <a:solidFill>
              <a:srgbClr val="134D1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2673980" cy="2480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4685310" y="543808"/>
            <a:ext cx="13053228" cy="9199385"/>
            <a:chOff x="0" y="0"/>
            <a:chExt cx="3437887" cy="242288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437887" cy="2422883"/>
            </a:xfrm>
            <a:custGeom>
              <a:avLst/>
              <a:gdLst/>
              <a:ahLst/>
              <a:cxnLst/>
              <a:rect r="r" b="b" t="t" l="l"/>
              <a:pathLst>
                <a:path h="2422883" w="3437887">
                  <a:moveTo>
                    <a:pt x="56345" y="0"/>
                  </a:moveTo>
                  <a:lnTo>
                    <a:pt x="3381542" y="0"/>
                  </a:lnTo>
                  <a:cubicBezTo>
                    <a:pt x="3396486" y="0"/>
                    <a:pt x="3410817" y="5936"/>
                    <a:pt x="3421384" y="16503"/>
                  </a:cubicBezTo>
                  <a:cubicBezTo>
                    <a:pt x="3431951" y="27070"/>
                    <a:pt x="3437887" y="41401"/>
                    <a:pt x="3437887" y="56345"/>
                  </a:cubicBezTo>
                  <a:lnTo>
                    <a:pt x="3437887" y="2366538"/>
                  </a:lnTo>
                  <a:cubicBezTo>
                    <a:pt x="3437887" y="2381482"/>
                    <a:pt x="3431951" y="2395814"/>
                    <a:pt x="3421384" y="2406380"/>
                  </a:cubicBezTo>
                  <a:cubicBezTo>
                    <a:pt x="3410817" y="2416947"/>
                    <a:pt x="3396486" y="2422883"/>
                    <a:pt x="3381542" y="2422883"/>
                  </a:cubicBezTo>
                  <a:lnTo>
                    <a:pt x="56345" y="2422883"/>
                  </a:lnTo>
                  <a:cubicBezTo>
                    <a:pt x="41401" y="2422883"/>
                    <a:pt x="27070" y="2416947"/>
                    <a:pt x="16503" y="2406380"/>
                  </a:cubicBezTo>
                  <a:cubicBezTo>
                    <a:pt x="5936" y="2395814"/>
                    <a:pt x="0" y="2381482"/>
                    <a:pt x="0" y="2366538"/>
                  </a:cubicBezTo>
                  <a:lnTo>
                    <a:pt x="0" y="56345"/>
                  </a:lnTo>
                  <a:cubicBezTo>
                    <a:pt x="0" y="41401"/>
                    <a:pt x="5936" y="27070"/>
                    <a:pt x="16503" y="16503"/>
                  </a:cubicBezTo>
                  <a:cubicBezTo>
                    <a:pt x="27070" y="5936"/>
                    <a:pt x="41401" y="0"/>
                    <a:pt x="5634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3437887" cy="2480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6007089" y="218279"/>
            <a:ext cx="9850441" cy="9850441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134D13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39700" y="82550"/>
              <a:ext cx="533400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0" y="7313321"/>
            <a:ext cx="9850441" cy="9850441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134D13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39700" y="82550"/>
              <a:ext cx="533400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3618231" y="1028700"/>
            <a:ext cx="3641069" cy="1410175"/>
            <a:chOff x="0" y="0"/>
            <a:chExt cx="958965" cy="37140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958965" cy="371404"/>
            </a:xfrm>
            <a:custGeom>
              <a:avLst/>
              <a:gdLst/>
              <a:ahLst/>
              <a:cxnLst/>
              <a:rect r="r" b="b" t="t" l="l"/>
              <a:pathLst>
                <a:path h="371404" w="958965">
                  <a:moveTo>
                    <a:pt x="185702" y="0"/>
                  </a:moveTo>
                  <a:lnTo>
                    <a:pt x="773263" y="0"/>
                  </a:lnTo>
                  <a:cubicBezTo>
                    <a:pt x="875823" y="0"/>
                    <a:pt x="958965" y="83142"/>
                    <a:pt x="958965" y="185702"/>
                  </a:cubicBezTo>
                  <a:lnTo>
                    <a:pt x="958965" y="185702"/>
                  </a:lnTo>
                  <a:cubicBezTo>
                    <a:pt x="958965" y="288262"/>
                    <a:pt x="875823" y="371404"/>
                    <a:pt x="773263" y="371404"/>
                  </a:cubicBezTo>
                  <a:lnTo>
                    <a:pt x="185702" y="371404"/>
                  </a:lnTo>
                  <a:cubicBezTo>
                    <a:pt x="83142" y="371404"/>
                    <a:pt x="0" y="288262"/>
                    <a:pt x="0" y="185702"/>
                  </a:cubicBezTo>
                  <a:lnTo>
                    <a:pt x="0" y="185702"/>
                  </a:lnTo>
                  <a:cubicBezTo>
                    <a:pt x="0" y="83142"/>
                    <a:pt x="83142" y="0"/>
                    <a:pt x="185702" y="0"/>
                  </a:cubicBezTo>
                  <a:close/>
                </a:path>
              </a:pathLst>
            </a:custGeom>
            <a:solidFill>
              <a:srgbClr val="134D13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57150"/>
              <a:ext cx="958965" cy="4285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72798" y="854712"/>
            <a:ext cx="8290115" cy="8290115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lgDash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658782" y="1340696"/>
            <a:ext cx="7318146" cy="7318146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36275" t="-15125" r="-40516" b="-2662"/>
              </a:stretch>
            </a:blipFill>
            <a:ln w="1333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name="Group 25" id="25"/>
          <p:cNvGrpSpPr/>
          <p:nvPr/>
        </p:nvGrpSpPr>
        <p:grpSpPr>
          <a:xfrm rot="0">
            <a:off x="13618231" y="1028700"/>
            <a:ext cx="3452404" cy="1410175"/>
            <a:chOff x="0" y="0"/>
            <a:chExt cx="909275" cy="371404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909275" cy="371404"/>
            </a:xfrm>
            <a:custGeom>
              <a:avLst/>
              <a:gdLst/>
              <a:ahLst/>
              <a:cxnLst/>
              <a:rect r="r" b="b" t="t" l="l"/>
              <a:pathLst>
                <a:path h="371404" w="909275">
                  <a:moveTo>
                    <a:pt x="185702" y="0"/>
                  </a:moveTo>
                  <a:lnTo>
                    <a:pt x="723573" y="0"/>
                  </a:lnTo>
                  <a:cubicBezTo>
                    <a:pt x="772824" y="0"/>
                    <a:pt x="820058" y="19565"/>
                    <a:pt x="854884" y="54391"/>
                  </a:cubicBezTo>
                  <a:cubicBezTo>
                    <a:pt x="889710" y="89217"/>
                    <a:pt x="909275" y="136451"/>
                    <a:pt x="909275" y="185702"/>
                  </a:cubicBezTo>
                  <a:lnTo>
                    <a:pt x="909275" y="185702"/>
                  </a:lnTo>
                  <a:cubicBezTo>
                    <a:pt x="909275" y="288262"/>
                    <a:pt x="826133" y="371404"/>
                    <a:pt x="723573" y="371404"/>
                  </a:cubicBezTo>
                  <a:lnTo>
                    <a:pt x="185702" y="371404"/>
                  </a:lnTo>
                  <a:cubicBezTo>
                    <a:pt x="83142" y="371404"/>
                    <a:pt x="0" y="288262"/>
                    <a:pt x="0" y="185702"/>
                  </a:cubicBezTo>
                  <a:lnTo>
                    <a:pt x="0" y="185702"/>
                  </a:lnTo>
                  <a:cubicBezTo>
                    <a:pt x="0" y="83142"/>
                    <a:pt x="83142" y="0"/>
                    <a:pt x="185702" y="0"/>
                  </a:cubicBezTo>
                  <a:close/>
                </a:path>
              </a:pathLst>
            </a:custGeom>
            <a:solidFill>
              <a:srgbClr val="ADD65B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57150"/>
              <a:ext cx="909275" cy="42855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8308247" y="3057667"/>
            <a:ext cx="8951053" cy="3183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234"/>
              </a:lnSpc>
            </a:pPr>
            <a:r>
              <a:rPr lang="en-US" b="true" sz="6749" spc="-134">
                <a:solidFill>
                  <a:srgbClr val="134D13"/>
                </a:solidFill>
                <a:latin typeface="Poppins Bold"/>
                <a:ea typeface="Poppins Bold"/>
                <a:cs typeface="Poppins Bold"/>
                <a:sym typeface="Poppins Bold"/>
              </a:rPr>
              <a:t>Solusi kebijakan dan dan teknologi perencanaan 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976928" y="6620995"/>
            <a:ext cx="9282372" cy="978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808"/>
              </a:lnSpc>
            </a:pPr>
            <a:r>
              <a:rPr lang="en-US" sz="272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"Meminimalisir pencemaran udara dari mengurangi penggunaan kendaraan bermotor"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1626954" y="1207346"/>
            <a:ext cx="4748736" cy="875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892"/>
              </a:lnSpc>
            </a:pPr>
            <a:r>
              <a:rPr lang="en-US" b="true" sz="4923">
                <a:solidFill>
                  <a:srgbClr val="134D13"/>
                </a:solidFill>
                <a:latin typeface="Poppins Bold"/>
                <a:ea typeface="Poppins Bold"/>
                <a:cs typeface="Poppins Bold"/>
                <a:sym typeface="Poppins Bold"/>
              </a:rPr>
              <a:t>P3LLAJ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4D1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5151089" y="218279"/>
            <a:ext cx="9850441" cy="9850441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134D1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39700" y="82550"/>
              <a:ext cx="533400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010762" y="718409"/>
            <a:ext cx="10152768" cy="9199385"/>
            <a:chOff x="0" y="0"/>
            <a:chExt cx="2673980" cy="24228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673980" cy="2422883"/>
            </a:xfrm>
            <a:custGeom>
              <a:avLst/>
              <a:gdLst/>
              <a:ahLst/>
              <a:cxnLst/>
              <a:rect r="r" b="b" t="t" l="l"/>
              <a:pathLst>
                <a:path h="2422883" w="2673980">
                  <a:moveTo>
                    <a:pt x="72442" y="0"/>
                  </a:moveTo>
                  <a:lnTo>
                    <a:pt x="2601539" y="0"/>
                  </a:lnTo>
                  <a:cubicBezTo>
                    <a:pt x="2641547" y="0"/>
                    <a:pt x="2673980" y="32433"/>
                    <a:pt x="2673980" y="72442"/>
                  </a:cubicBezTo>
                  <a:lnTo>
                    <a:pt x="2673980" y="2350442"/>
                  </a:lnTo>
                  <a:cubicBezTo>
                    <a:pt x="2673980" y="2390450"/>
                    <a:pt x="2641547" y="2422883"/>
                    <a:pt x="2601539" y="2422883"/>
                  </a:cubicBezTo>
                  <a:lnTo>
                    <a:pt x="72442" y="2422883"/>
                  </a:lnTo>
                  <a:cubicBezTo>
                    <a:pt x="32433" y="2422883"/>
                    <a:pt x="0" y="2390450"/>
                    <a:pt x="0" y="2350442"/>
                  </a:cubicBezTo>
                  <a:lnTo>
                    <a:pt x="0" y="72442"/>
                  </a:lnTo>
                  <a:cubicBezTo>
                    <a:pt x="0" y="32433"/>
                    <a:pt x="32433" y="0"/>
                    <a:pt x="72442" y="0"/>
                  </a:cubicBezTo>
                  <a:close/>
                </a:path>
              </a:pathLst>
            </a:custGeom>
            <a:solidFill>
              <a:srgbClr val="134D1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2673980" cy="2480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19144" y="369206"/>
            <a:ext cx="13053228" cy="9199385"/>
            <a:chOff x="0" y="0"/>
            <a:chExt cx="3437887" cy="242288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437887" cy="2422883"/>
            </a:xfrm>
            <a:custGeom>
              <a:avLst/>
              <a:gdLst/>
              <a:ahLst/>
              <a:cxnLst/>
              <a:rect r="r" b="b" t="t" l="l"/>
              <a:pathLst>
                <a:path h="2422883" w="3437887">
                  <a:moveTo>
                    <a:pt x="56345" y="0"/>
                  </a:moveTo>
                  <a:lnTo>
                    <a:pt x="3381542" y="0"/>
                  </a:lnTo>
                  <a:cubicBezTo>
                    <a:pt x="3396486" y="0"/>
                    <a:pt x="3410817" y="5936"/>
                    <a:pt x="3421384" y="16503"/>
                  </a:cubicBezTo>
                  <a:cubicBezTo>
                    <a:pt x="3431951" y="27070"/>
                    <a:pt x="3437887" y="41401"/>
                    <a:pt x="3437887" y="56345"/>
                  </a:cubicBezTo>
                  <a:lnTo>
                    <a:pt x="3437887" y="2366538"/>
                  </a:lnTo>
                  <a:cubicBezTo>
                    <a:pt x="3437887" y="2381482"/>
                    <a:pt x="3431951" y="2395814"/>
                    <a:pt x="3421384" y="2406380"/>
                  </a:cubicBezTo>
                  <a:cubicBezTo>
                    <a:pt x="3410817" y="2416947"/>
                    <a:pt x="3396486" y="2422883"/>
                    <a:pt x="3381542" y="2422883"/>
                  </a:cubicBezTo>
                  <a:lnTo>
                    <a:pt x="56345" y="2422883"/>
                  </a:lnTo>
                  <a:cubicBezTo>
                    <a:pt x="41401" y="2422883"/>
                    <a:pt x="27070" y="2416947"/>
                    <a:pt x="16503" y="2406380"/>
                  </a:cubicBezTo>
                  <a:cubicBezTo>
                    <a:pt x="5936" y="2395814"/>
                    <a:pt x="0" y="2381482"/>
                    <a:pt x="0" y="2366538"/>
                  </a:cubicBezTo>
                  <a:lnTo>
                    <a:pt x="0" y="56345"/>
                  </a:lnTo>
                  <a:cubicBezTo>
                    <a:pt x="0" y="41401"/>
                    <a:pt x="5936" y="27070"/>
                    <a:pt x="16503" y="16503"/>
                  </a:cubicBezTo>
                  <a:cubicBezTo>
                    <a:pt x="27070" y="5936"/>
                    <a:pt x="41401" y="0"/>
                    <a:pt x="5634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3437887" cy="2480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115116" y="1878550"/>
            <a:ext cx="10101010" cy="68505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07"/>
              </a:lnSpc>
            </a:pPr>
            <a:r>
              <a:rPr lang="en-US" sz="2219" spc="-44" b="true">
                <a:solidFill>
                  <a:srgbClr val="134D13"/>
                </a:solidFill>
                <a:latin typeface="Poppins Bold"/>
                <a:ea typeface="Poppins Bold"/>
                <a:cs typeface="Poppins Bold"/>
                <a:sym typeface="Poppins Bold"/>
              </a:rPr>
              <a:t>Solusi Kebijakan –  Kutai Timur</a:t>
            </a:r>
          </a:p>
          <a:p>
            <a:pPr algn="l">
              <a:lnSpc>
                <a:spcPts val="2707"/>
              </a:lnSpc>
            </a:pPr>
          </a:p>
          <a:p>
            <a:pPr algn="l">
              <a:lnSpc>
                <a:spcPts val="2707"/>
              </a:lnSpc>
            </a:pPr>
            <a:r>
              <a:rPr lang="en-US" sz="2219" spc="-44" b="true">
                <a:solidFill>
                  <a:srgbClr val="134D13"/>
                </a:solidFill>
                <a:latin typeface="Poppins Bold"/>
                <a:ea typeface="Poppins Bold"/>
                <a:cs typeface="Poppins Bold"/>
                <a:sym typeface="Poppins Bold"/>
              </a:rPr>
              <a:t>1. Integrasi Eco Mobility di Rencana Tata Ruang Daerah (RTRW)</a:t>
            </a:r>
          </a:p>
          <a:p>
            <a:pPr algn="l">
              <a:lnSpc>
                <a:spcPts val="2707"/>
              </a:lnSpc>
            </a:pPr>
            <a:r>
              <a:rPr lang="en-US" sz="2219" spc="-44" b="true">
                <a:solidFill>
                  <a:srgbClr val="134D13"/>
                </a:solidFill>
                <a:latin typeface="Poppins Bold"/>
                <a:ea typeface="Poppins Bold"/>
                <a:cs typeface="Poppins Bold"/>
                <a:sym typeface="Poppins Bold"/>
              </a:rPr>
              <a:t>Memasukkan jalur sepeda, trotoar, dan zona rendah emisi di pusat-pusat aktivitas seperti Sangatta Utara, Bengalon, dan Rantau Pulung.</a:t>
            </a:r>
          </a:p>
          <a:p>
            <a:pPr algn="l">
              <a:lnSpc>
                <a:spcPts val="2707"/>
              </a:lnSpc>
            </a:pPr>
          </a:p>
          <a:p>
            <a:pPr algn="l">
              <a:lnSpc>
                <a:spcPts val="2707"/>
              </a:lnSpc>
            </a:pPr>
          </a:p>
          <a:p>
            <a:pPr algn="l">
              <a:lnSpc>
                <a:spcPts val="2707"/>
              </a:lnSpc>
            </a:pPr>
            <a:r>
              <a:rPr lang="en-US" sz="2219" spc="-44" b="true">
                <a:solidFill>
                  <a:srgbClr val="134D13"/>
                </a:solidFill>
                <a:latin typeface="Poppins Bold"/>
                <a:ea typeface="Poppins Bold"/>
                <a:cs typeface="Poppins Bold"/>
                <a:sym typeface="Poppins Bold"/>
              </a:rPr>
              <a:t>2. Program Sekolah &amp; Kantor Ramah Transportasi</a:t>
            </a:r>
          </a:p>
          <a:p>
            <a:pPr algn="l">
              <a:lnSpc>
                <a:spcPts val="2707"/>
              </a:lnSpc>
            </a:pPr>
            <a:r>
              <a:rPr lang="en-US" sz="2219" spc="-44" b="true">
                <a:solidFill>
                  <a:srgbClr val="134D13"/>
                </a:solidFill>
                <a:latin typeface="Poppins Bold"/>
                <a:ea typeface="Poppins Bold"/>
                <a:cs typeface="Poppins Bold"/>
                <a:sym typeface="Poppins Bold"/>
              </a:rPr>
              <a:t>Mendorong pelajar dan pegawai menggunakan sepeda atau angkutan umum dengan fasilitas parkir sepeda dan shuttle listrik.</a:t>
            </a:r>
          </a:p>
          <a:p>
            <a:pPr algn="l">
              <a:lnSpc>
                <a:spcPts val="2707"/>
              </a:lnSpc>
            </a:pPr>
          </a:p>
          <a:p>
            <a:pPr algn="l">
              <a:lnSpc>
                <a:spcPts val="2707"/>
              </a:lnSpc>
            </a:pPr>
          </a:p>
          <a:p>
            <a:pPr algn="l">
              <a:lnSpc>
                <a:spcPts val="2707"/>
              </a:lnSpc>
            </a:pPr>
            <a:r>
              <a:rPr lang="en-US" sz="2219" spc="-44" b="true">
                <a:solidFill>
                  <a:srgbClr val="134D13"/>
                </a:solidFill>
                <a:latin typeface="Poppins Bold"/>
                <a:ea typeface="Poppins Bold"/>
                <a:cs typeface="Poppins Bold"/>
                <a:sym typeface="Poppins Bold"/>
              </a:rPr>
              <a:t>3. Pengaturan Akses di Kawasan Wisata</a:t>
            </a:r>
          </a:p>
          <a:p>
            <a:pPr algn="l">
              <a:lnSpc>
                <a:spcPts val="2707"/>
              </a:lnSpc>
            </a:pPr>
            <a:r>
              <a:rPr lang="en-US" sz="2219" spc="-44" b="true">
                <a:solidFill>
                  <a:srgbClr val="134D13"/>
                </a:solidFill>
                <a:latin typeface="Poppins Bold"/>
                <a:ea typeface="Poppins Bold"/>
                <a:cs typeface="Poppins Bold"/>
                <a:sym typeface="Poppins Bold"/>
              </a:rPr>
              <a:t>Membatasi kendaraan berbahan bakar fosil di area seperti Teluk Lombok dan menggantinya dengan shuttle listrik.</a:t>
            </a:r>
          </a:p>
          <a:p>
            <a:pPr algn="l">
              <a:lnSpc>
                <a:spcPts val="2707"/>
              </a:lnSpc>
            </a:pPr>
          </a:p>
          <a:p>
            <a:pPr algn="l">
              <a:lnSpc>
                <a:spcPts val="2707"/>
              </a:lnSpc>
            </a:pPr>
          </a:p>
          <a:p>
            <a:pPr algn="l">
              <a:lnSpc>
                <a:spcPts val="2707"/>
              </a:lnSpc>
            </a:pPr>
            <a:r>
              <a:rPr lang="en-US" sz="2219" spc="-44" b="true">
                <a:solidFill>
                  <a:srgbClr val="134D13"/>
                </a:solidFill>
                <a:latin typeface="Poppins Bold"/>
                <a:ea typeface="Poppins Bold"/>
                <a:cs typeface="Poppins Bold"/>
                <a:sym typeface="Poppins Bold"/>
              </a:rPr>
              <a:t>4. Edukasi &amp; Kampanye Publik</a:t>
            </a:r>
          </a:p>
          <a:p>
            <a:pPr algn="l">
              <a:lnSpc>
                <a:spcPts val="2707"/>
              </a:lnSpc>
            </a:pPr>
            <a:r>
              <a:rPr lang="en-US" sz="2219" spc="-44" b="true">
                <a:solidFill>
                  <a:srgbClr val="134D13"/>
                </a:solidFill>
                <a:latin typeface="Poppins Bold"/>
                <a:ea typeface="Poppins Bold"/>
                <a:cs typeface="Poppins Bold"/>
                <a:sym typeface="Poppins Bold"/>
              </a:rPr>
              <a:t>Mengadakan “Hari Bebas Kendaraan Bermotor” tiap bulan di pusat kota.</a:t>
            </a:r>
          </a:p>
        </p:txBody>
      </p:sp>
      <p:grpSp>
        <p:nvGrpSpPr>
          <p:cNvPr name="Group 12" id="12"/>
          <p:cNvGrpSpPr/>
          <p:nvPr/>
        </p:nvGrpSpPr>
        <p:grpSpPr>
          <a:xfrm rot="-10800000">
            <a:off x="9238310" y="6718155"/>
            <a:ext cx="9850441" cy="985044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134D13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139700" y="82550"/>
              <a:ext cx="533400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669867" y="1744146"/>
            <a:ext cx="6798707" cy="6798707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lgDash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068422" y="2142701"/>
            <a:ext cx="6001597" cy="6001597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9522" t="0" r="-29522" b="0"/>
              </a:stretch>
            </a:blipFill>
            <a:ln w="1333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name="Group 20" id="20"/>
          <p:cNvGrpSpPr/>
          <p:nvPr/>
        </p:nvGrpSpPr>
        <p:grpSpPr>
          <a:xfrm rot="0">
            <a:off x="1104196" y="736832"/>
            <a:ext cx="5813132" cy="1007315"/>
            <a:chOff x="0" y="0"/>
            <a:chExt cx="2338438" cy="405211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338438" cy="405211"/>
            </a:xfrm>
            <a:custGeom>
              <a:avLst/>
              <a:gdLst/>
              <a:ahLst/>
              <a:cxnLst/>
              <a:rect r="r" b="b" t="t" l="l"/>
              <a:pathLst>
                <a:path h="405211" w="2338438">
                  <a:moveTo>
                    <a:pt x="126521" y="0"/>
                  </a:moveTo>
                  <a:lnTo>
                    <a:pt x="2211918" y="0"/>
                  </a:lnTo>
                  <a:cubicBezTo>
                    <a:pt x="2245473" y="0"/>
                    <a:pt x="2277654" y="13330"/>
                    <a:pt x="2301381" y="37057"/>
                  </a:cubicBezTo>
                  <a:cubicBezTo>
                    <a:pt x="2325109" y="60784"/>
                    <a:pt x="2338438" y="92965"/>
                    <a:pt x="2338438" y="126521"/>
                  </a:cubicBezTo>
                  <a:lnTo>
                    <a:pt x="2338438" y="278690"/>
                  </a:lnTo>
                  <a:cubicBezTo>
                    <a:pt x="2338438" y="312245"/>
                    <a:pt x="2325109" y="344426"/>
                    <a:pt x="2301381" y="368154"/>
                  </a:cubicBezTo>
                  <a:cubicBezTo>
                    <a:pt x="2277654" y="391881"/>
                    <a:pt x="2245473" y="405211"/>
                    <a:pt x="2211918" y="405211"/>
                  </a:cubicBezTo>
                  <a:lnTo>
                    <a:pt x="126521" y="405211"/>
                  </a:lnTo>
                  <a:cubicBezTo>
                    <a:pt x="92965" y="405211"/>
                    <a:pt x="60784" y="391881"/>
                    <a:pt x="37057" y="368154"/>
                  </a:cubicBezTo>
                  <a:cubicBezTo>
                    <a:pt x="13330" y="344426"/>
                    <a:pt x="0" y="312245"/>
                    <a:pt x="0" y="278690"/>
                  </a:cubicBezTo>
                  <a:lnTo>
                    <a:pt x="0" y="126521"/>
                  </a:lnTo>
                  <a:cubicBezTo>
                    <a:pt x="0" y="92965"/>
                    <a:pt x="13330" y="60784"/>
                    <a:pt x="37057" y="37057"/>
                  </a:cubicBezTo>
                  <a:cubicBezTo>
                    <a:pt x="60784" y="13330"/>
                    <a:pt x="92965" y="0"/>
                    <a:pt x="126521" y="0"/>
                  </a:cubicBezTo>
                  <a:close/>
                </a:path>
              </a:pathLst>
            </a:custGeom>
            <a:solidFill>
              <a:srgbClr val="134D13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57150"/>
              <a:ext cx="2338438" cy="4623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104196" y="736832"/>
            <a:ext cx="5628561" cy="894164"/>
            <a:chOff x="0" y="0"/>
            <a:chExt cx="2264191" cy="359694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264191" cy="359694"/>
            </a:xfrm>
            <a:custGeom>
              <a:avLst/>
              <a:gdLst/>
              <a:ahLst/>
              <a:cxnLst/>
              <a:rect r="r" b="b" t="t" l="l"/>
              <a:pathLst>
                <a:path h="359694" w="2264191">
                  <a:moveTo>
                    <a:pt x="130670" y="0"/>
                  </a:moveTo>
                  <a:lnTo>
                    <a:pt x="2133522" y="0"/>
                  </a:lnTo>
                  <a:cubicBezTo>
                    <a:pt x="2168178" y="0"/>
                    <a:pt x="2201414" y="13767"/>
                    <a:pt x="2225919" y="38272"/>
                  </a:cubicBezTo>
                  <a:cubicBezTo>
                    <a:pt x="2250424" y="62778"/>
                    <a:pt x="2264191" y="96014"/>
                    <a:pt x="2264191" y="130670"/>
                  </a:cubicBezTo>
                  <a:lnTo>
                    <a:pt x="2264191" y="229024"/>
                  </a:lnTo>
                  <a:cubicBezTo>
                    <a:pt x="2264191" y="301191"/>
                    <a:pt x="2205689" y="359694"/>
                    <a:pt x="2133522" y="359694"/>
                  </a:cubicBezTo>
                  <a:lnTo>
                    <a:pt x="130670" y="359694"/>
                  </a:lnTo>
                  <a:cubicBezTo>
                    <a:pt x="96014" y="359694"/>
                    <a:pt x="62778" y="345927"/>
                    <a:pt x="38272" y="321421"/>
                  </a:cubicBezTo>
                  <a:cubicBezTo>
                    <a:pt x="13767" y="296916"/>
                    <a:pt x="0" y="263680"/>
                    <a:pt x="0" y="229024"/>
                  </a:cubicBezTo>
                  <a:lnTo>
                    <a:pt x="0" y="130670"/>
                  </a:lnTo>
                  <a:cubicBezTo>
                    <a:pt x="0" y="58503"/>
                    <a:pt x="58503" y="0"/>
                    <a:pt x="130670" y="0"/>
                  </a:cubicBezTo>
                  <a:close/>
                </a:path>
              </a:pathLst>
            </a:custGeom>
            <a:solidFill>
              <a:srgbClr val="ADD65B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57150"/>
              <a:ext cx="2264191" cy="416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6" id="26"/>
          <p:cNvSpPr txBox="true"/>
          <p:nvPr/>
        </p:nvSpPr>
        <p:spPr>
          <a:xfrm rot="0">
            <a:off x="1671332" y="799123"/>
            <a:ext cx="4494290" cy="6648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16"/>
              </a:lnSpc>
            </a:pPr>
            <a:r>
              <a:rPr lang="en-US" b="true" sz="3725">
                <a:solidFill>
                  <a:srgbClr val="134D13"/>
                </a:solidFill>
                <a:latin typeface="Poppins Bold"/>
                <a:ea typeface="Poppins Bold"/>
                <a:cs typeface="Poppins Bold"/>
                <a:sym typeface="Poppins Bold"/>
              </a:rPr>
              <a:t>Solusi Inovatif</a:t>
            </a:r>
          </a:p>
        </p:txBody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4D1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234772" y="543808"/>
            <a:ext cx="13053228" cy="9199385"/>
            <a:chOff x="0" y="0"/>
            <a:chExt cx="3437887" cy="24228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887" cy="2422883"/>
            </a:xfrm>
            <a:custGeom>
              <a:avLst/>
              <a:gdLst/>
              <a:ahLst/>
              <a:cxnLst/>
              <a:rect r="r" b="b" t="t" l="l"/>
              <a:pathLst>
                <a:path h="2422883" w="3437887">
                  <a:moveTo>
                    <a:pt x="56345" y="0"/>
                  </a:moveTo>
                  <a:lnTo>
                    <a:pt x="3381542" y="0"/>
                  </a:lnTo>
                  <a:cubicBezTo>
                    <a:pt x="3396486" y="0"/>
                    <a:pt x="3410817" y="5936"/>
                    <a:pt x="3421384" y="16503"/>
                  </a:cubicBezTo>
                  <a:cubicBezTo>
                    <a:pt x="3431951" y="27070"/>
                    <a:pt x="3437887" y="41401"/>
                    <a:pt x="3437887" y="56345"/>
                  </a:cubicBezTo>
                  <a:lnTo>
                    <a:pt x="3437887" y="2366538"/>
                  </a:lnTo>
                  <a:cubicBezTo>
                    <a:pt x="3437887" y="2381482"/>
                    <a:pt x="3431951" y="2395814"/>
                    <a:pt x="3421384" y="2406380"/>
                  </a:cubicBezTo>
                  <a:cubicBezTo>
                    <a:pt x="3410817" y="2416947"/>
                    <a:pt x="3396486" y="2422883"/>
                    <a:pt x="3381542" y="2422883"/>
                  </a:cubicBezTo>
                  <a:lnTo>
                    <a:pt x="56345" y="2422883"/>
                  </a:lnTo>
                  <a:cubicBezTo>
                    <a:pt x="41401" y="2422883"/>
                    <a:pt x="27070" y="2416947"/>
                    <a:pt x="16503" y="2406380"/>
                  </a:cubicBezTo>
                  <a:cubicBezTo>
                    <a:pt x="5936" y="2395814"/>
                    <a:pt x="0" y="2381482"/>
                    <a:pt x="0" y="2366538"/>
                  </a:cubicBezTo>
                  <a:lnTo>
                    <a:pt x="0" y="56345"/>
                  </a:lnTo>
                  <a:cubicBezTo>
                    <a:pt x="0" y="41401"/>
                    <a:pt x="5936" y="27070"/>
                    <a:pt x="16503" y="16503"/>
                  </a:cubicBezTo>
                  <a:cubicBezTo>
                    <a:pt x="27070" y="5936"/>
                    <a:pt x="41401" y="0"/>
                    <a:pt x="5634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437887" cy="2480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6007089" y="218279"/>
            <a:ext cx="9850441" cy="985044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134D1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39700" y="82550"/>
              <a:ext cx="533400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-6876762"/>
            <a:ext cx="9850441" cy="9850441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134D1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39700" y="82550"/>
              <a:ext cx="533400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72798" y="854712"/>
            <a:ext cx="8290115" cy="8290115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lgDash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58782" y="1340696"/>
            <a:ext cx="7318146" cy="7318146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4906" t="0" r="-24906" b="0"/>
              </a:stretch>
            </a:blipFill>
            <a:ln w="1333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name="Group 16" id="16"/>
          <p:cNvGrpSpPr/>
          <p:nvPr/>
        </p:nvGrpSpPr>
        <p:grpSpPr>
          <a:xfrm rot="0">
            <a:off x="11190172" y="843589"/>
            <a:ext cx="5813132" cy="1007315"/>
            <a:chOff x="0" y="0"/>
            <a:chExt cx="2338438" cy="405211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338438" cy="405211"/>
            </a:xfrm>
            <a:custGeom>
              <a:avLst/>
              <a:gdLst/>
              <a:ahLst/>
              <a:cxnLst/>
              <a:rect r="r" b="b" t="t" l="l"/>
              <a:pathLst>
                <a:path h="405211" w="2338438">
                  <a:moveTo>
                    <a:pt x="126521" y="0"/>
                  </a:moveTo>
                  <a:lnTo>
                    <a:pt x="2211918" y="0"/>
                  </a:lnTo>
                  <a:cubicBezTo>
                    <a:pt x="2245473" y="0"/>
                    <a:pt x="2277654" y="13330"/>
                    <a:pt x="2301381" y="37057"/>
                  </a:cubicBezTo>
                  <a:cubicBezTo>
                    <a:pt x="2325109" y="60784"/>
                    <a:pt x="2338438" y="92965"/>
                    <a:pt x="2338438" y="126521"/>
                  </a:cubicBezTo>
                  <a:lnTo>
                    <a:pt x="2338438" y="278690"/>
                  </a:lnTo>
                  <a:cubicBezTo>
                    <a:pt x="2338438" y="312245"/>
                    <a:pt x="2325109" y="344426"/>
                    <a:pt x="2301381" y="368154"/>
                  </a:cubicBezTo>
                  <a:cubicBezTo>
                    <a:pt x="2277654" y="391881"/>
                    <a:pt x="2245473" y="405211"/>
                    <a:pt x="2211918" y="405211"/>
                  </a:cubicBezTo>
                  <a:lnTo>
                    <a:pt x="126521" y="405211"/>
                  </a:lnTo>
                  <a:cubicBezTo>
                    <a:pt x="92965" y="405211"/>
                    <a:pt x="60784" y="391881"/>
                    <a:pt x="37057" y="368154"/>
                  </a:cubicBezTo>
                  <a:cubicBezTo>
                    <a:pt x="13330" y="344426"/>
                    <a:pt x="0" y="312245"/>
                    <a:pt x="0" y="278690"/>
                  </a:cubicBezTo>
                  <a:lnTo>
                    <a:pt x="0" y="126521"/>
                  </a:lnTo>
                  <a:cubicBezTo>
                    <a:pt x="0" y="92965"/>
                    <a:pt x="13330" y="60784"/>
                    <a:pt x="37057" y="37057"/>
                  </a:cubicBezTo>
                  <a:cubicBezTo>
                    <a:pt x="60784" y="13330"/>
                    <a:pt x="92965" y="0"/>
                    <a:pt x="126521" y="0"/>
                  </a:cubicBezTo>
                  <a:close/>
                </a:path>
              </a:pathLst>
            </a:custGeom>
            <a:solidFill>
              <a:srgbClr val="134D13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57150"/>
              <a:ext cx="2338438" cy="4623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1190172" y="843589"/>
            <a:ext cx="5628561" cy="894164"/>
            <a:chOff x="0" y="0"/>
            <a:chExt cx="2264191" cy="359694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264191" cy="359694"/>
            </a:xfrm>
            <a:custGeom>
              <a:avLst/>
              <a:gdLst/>
              <a:ahLst/>
              <a:cxnLst/>
              <a:rect r="r" b="b" t="t" l="l"/>
              <a:pathLst>
                <a:path h="359694" w="2264191">
                  <a:moveTo>
                    <a:pt x="130670" y="0"/>
                  </a:moveTo>
                  <a:lnTo>
                    <a:pt x="2133522" y="0"/>
                  </a:lnTo>
                  <a:cubicBezTo>
                    <a:pt x="2168178" y="0"/>
                    <a:pt x="2201414" y="13767"/>
                    <a:pt x="2225919" y="38272"/>
                  </a:cubicBezTo>
                  <a:cubicBezTo>
                    <a:pt x="2250424" y="62778"/>
                    <a:pt x="2264191" y="96014"/>
                    <a:pt x="2264191" y="130670"/>
                  </a:cubicBezTo>
                  <a:lnTo>
                    <a:pt x="2264191" y="229024"/>
                  </a:lnTo>
                  <a:cubicBezTo>
                    <a:pt x="2264191" y="301191"/>
                    <a:pt x="2205689" y="359694"/>
                    <a:pt x="2133522" y="359694"/>
                  </a:cubicBezTo>
                  <a:lnTo>
                    <a:pt x="130670" y="359694"/>
                  </a:lnTo>
                  <a:cubicBezTo>
                    <a:pt x="96014" y="359694"/>
                    <a:pt x="62778" y="345927"/>
                    <a:pt x="38272" y="321421"/>
                  </a:cubicBezTo>
                  <a:cubicBezTo>
                    <a:pt x="13767" y="296916"/>
                    <a:pt x="0" y="263680"/>
                    <a:pt x="0" y="229024"/>
                  </a:cubicBezTo>
                  <a:lnTo>
                    <a:pt x="0" y="130670"/>
                  </a:lnTo>
                  <a:cubicBezTo>
                    <a:pt x="0" y="58503"/>
                    <a:pt x="58503" y="0"/>
                    <a:pt x="130670" y="0"/>
                  </a:cubicBezTo>
                  <a:close/>
                </a:path>
              </a:pathLst>
            </a:custGeom>
            <a:solidFill>
              <a:srgbClr val="ADD65B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57150"/>
              <a:ext cx="2264191" cy="416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11344140" y="905880"/>
            <a:ext cx="5320625" cy="6673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16"/>
              </a:lnSpc>
            </a:pPr>
            <a:r>
              <a:rPr lang="en-US" b="true" sz="3725">
                <a:solidFill>
                  <a:srgbClr val="134D13"/>
                </a:solidFill>
                <a:latin typeface="Poppins Bold"/>
                <a:ea typeface="Poppins Bold"/>
                <a:cs typeface="Poppins Bold"/>
                <a:sym typeface="Poppins Bold"/>
              </a:rPr>
              <a:t>Teknologi</a:t>
            </a:r>
            <a:r>
              <a:rPr lang="en-US" sz="3725">
                <a:solidFill>
                  <a:srgbClr val="134D13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534333" y="2336003"/>
            <a:ext cx="8284401" cy="6322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6"/>
              </a:lnSpc>
            </a:pPr>
            <a:r>
              <a:rPr lang="en-US" sz="1875" b="true">
                <a:solidFill>
                  <a:srgbClr val="134D13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Solusi Teknologi – Spesifik Kutai Timur</a:t>
            </a:r>
          </a:p>
          <a:p>
            <a:pPr algn="ctr">
              <a:lnSpc>
                <a:spcPts val="2626"/>
              </a:lnSpc>
            </a:pPr>
          </a:p>
          <a:p>
            <a:pPr algn="ctr">
              <a:lnSpc>
                <a:spcPts val="2626"/>
              </a:lnSpc>
            </a:pPr>
            <a:r>
              <a:rPr lang="en-US" sz="1875" b="true">
                <a:solidFill>
                  <a:srgbClr val="134D13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1. Peta Digital Rute Hijau Kutim</a:t>
            </a:r>
          </a:p>
          <a:p>
            <a:pPr algn="ctr">
              <a:lnSpc>
                <a:spcPts val="2626"/>
              </a:lnSpc>
            </a:pPr>
            <a:r>
              <a:rPr lang="en-US" sz="1875" b="true">
                <a:solidFill>
                  <a:srgbClr val="134D13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Menggunakan GIS untuk menampilkan jalur sepeda, pejalan kaki, dan titik charging EV.</a:t>
            </a:r>
          </a:p>
          <a:p>
            <a:pPr algn="ctr">
              <a:lnSpc>
                <a:spcPts val="2626"/>
              </a:lnSpc>
            </a:pPr>
          </a:p>
          <a:p>
            <a:pPr algn="ctr">
              <a:lnSpc>
                <a:spcPts val="2626"/>
              </a:lnSpc>
            </a:pPr>
          </a:p>
          <a:p>
            <a:pPr algn="ctr">
              <a:lnSpc>
                <a:spcPts val="2626"/>
              </a:lnSpc>
            </a:pPr>
            <a:r>
              <a:rPr lang="en-US" sz="1875" b="true">
                <a:solidFill>
                  <a:srgbClr val="134D13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2. Sistem Pemantauan Emisi Udara</a:t>
            </a:r>
          </a:p>
          <a:p>
            <a:pPr algn="ctr">
              <a:lnSpc>
                <a:spcPts val="2626"/>
              </a:lnSpc>
            </a:pPr>
            <a:r>
              <a:rPr lang="en-US" sz="1875" b="true">
                <a:solidFill>
                  <a:srgbClr val="134D13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Sensor kualitas udara di titik padat lalu lintas seperti Jalan Yos Sudarso.</a:t>
            </a:r>
          </a:p>
          <a:p>
            <a:pPr algn="ctr">
              <a:lnSpc>
                <a:spcPts val="2626"/>
              </a:lnSpc>
            </a:pPr>
          </a:p>
          <a:p>
            <a:pPr algn="ctr">
              <a:lnSpc>
                <a:spcPts val="2626"/>
              </a:lnSpc>
            </a:pPr>
          </a:p>
          <a:p>
            <a:pPr algn="ctr">
              <a:lnSpc>
                <a:spcPts val="2626"/>
              </a:lnSpc>
            </a:pPr>
            <a:r>
              <a:rPr lang="en-US" sz="1875" b="true">
                <a:solidFill>
                  <a:srgbClr val="134D13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3. Transportasi Listrik Perintis Antar-Kecamatan</a:t>
            </a:r>
          </a:p>
          <a:p>
            <a:pPr algn="ctr">
              <a:lnSpc>
                <a:spcPts val="2626"/>
              </a:lnSpc>
            </a:pPr>
            <a:r>
              <a:rPr lang="en-US" sz="1875" b="true">
                <a:solidFill>
                  <a:srgbClr val="134D13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Shuttle EV untuk menghubungkan desa dan pusat kecamatan.</a:t>
            </a:r>
          </a:p>
          <a:p>
            <a:pPr algn="ctr">
              <a:lnSpc>
                <a:spcPts val="2626"/>
              </a:lnSpc>
            </a:pPr>
          </a:p>
          <a:p>
            <a:pPr algn="ctr">
              <a:lnSpc>
                <a:spcPts val="2626"/>
              </a:lnSpc>
            </a:pPr>
          </a:p>
          <a:p>
            <a:pPr algn="ctr">
              <a:lnSpc>
                <a:spcPts val="2626"/>
              </a:lnSpc>
            </a:pPr>
            <a:r>
              <a:rPr lang="en-US" sz="1875" b="true">
                <a:solidFill>
                  <a:srgbClr val="134D13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4. Integrasi Aplikasi Transportasi Lokal</a:t>
            </a:r>
          </a:p>
          <a:p>
            <a:pPr algn="ctr">
              <a:lnSpc>
                <a:spcPts val="2626"/>
              </a:lnSpc>
            </a:pPr>
            <a:r>
              <a:rPr lang="en-US" sz="1875" b="true">
                <a:solidFill>
                  <a:srgbClr val="134D13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Aplikasi yang memadukan info rute angkutan umum, bike sharing, dan layanan pesan kendaraan listrik.</a:t>
            </a: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34D1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85310" y="543808"/>
            <a:ext cx="13053228" cy="9199385"/>
            <a:chOff x="0" y="0"/>
            <a:chExt cx="3437887" cy="24228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887" cy="2422883"/>
            </a:xfrm>
            <a:custGeom>
              <a:avLst/>
              <a:gdLst/>
              <a:ahLst/>
              <a:cxnLst/>
              <a:rect r="r" b="b" t="t" l="l"/>
              <a:pathLst>
                <a:path h="2422883" w="3437887">
                  <a:moveTo>
                    <a:pt x="56345" y="0"/>
                  </a:moveTo>
                  <a:lnTo>
                    <a:pt x="3381542" y="0"/>
                  </a:lnTo>
                  <a:cubicBezTo>
                    <a:pt x="3396486" y="0"/>
                    <a:pt x="3410817" y="5936"/>
                    <a:pt x="3421384" y="16503"/>
                  </a:cubicBezTo>
                  <a:cubicBezTo>
                    <a:pt x="3431951" y="27070"/>
                    <a:pt x="3437887" y="41401"/>
                    <a:pt x="3437887" y="56345"/>
                  </a:cubicBezTo>
                  <a:lnTo>
                    <a:pt x="3437887" y="2366538"/>
                  </a:lnTo>
                  <a:cubicBezTo>
                    <a:pt x="3437887" y="2381482"/>
                    <a:pt x="3431951" y="2395814"/>
                    <a:pt x="3421384" y="2406380"/>
                  </a:cubicBezTo>
                  <a:cubicBezTo>
                    <a:pt x="3410817" y="2416947"/>
                    <a:pt x="3396486" y="2422883"/>
                    <a:pt x="3381542" y="2422883"/>
                  </a:cubicBezTo>
                  <a:lnTo>
                    <a:pt x="56345" y="2422883"/>
                  </a:lnTo>
                  <a:cubicBezTo>
                    <a:pt x="41401" y="2422883"/>
                    <a:pt x="27070" y="2416947"/>
                    <a:pt x="16503" y="2406380"/>
                  </a:cubicBezTo>
                  <a:cubicBezTo>
                    <a:pt x="5936" y="2395814"/>
                    <a:pt x="0" y="2381482"/>
                    <a:pt x="0" y="2366538"/>
                  </a:cubicBezTo>
                  <a:lnTo>
                    <a:pt x="0" y="56345"/>
                  </a:lnTo>
                  <a:cubicBezTo>
                    <a:pt x="0" y="41401"/>
                    <a:pt x="5936" y="27070"/>
                    <a:pt x="16503" y="16503"/>
                  </a:cubicBezTo>
                  <a:cubicBezTo>
                    <a:pt x="27070" y="5936"/>
                    <a:pt x="41401" y="0"/>
                    <a:pt x="56345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3437887" cy="2480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6007089" y="218279"/>
            <a:ext cx="9850441" cy="9850441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134D1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39700" y="82550"/>
              <a:ext cx="533400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7313321"/>
            <a:ext cx="9850441" cy="9850441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134D1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39700" y="82550"/>
              <a:ext cx="533400" cy="59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72798" y="854712"/>
            <a:ext cx="8290115" cy="8290115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FFFFF"/>
              </a:solidFill>
              <a:prstDash val="lgDash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58782" y="1340696"/>
            <a:ext cx="7318146" cy="7318146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4931" t="0" r="-24931" b="0"/>
              </a:stretch>
            </a:blipFill>
            <a:ln w="133350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TextBox 16" id="16"/>
          <p:cNvSpPr txBox="true"/>
          <p:nvPr/>
        </p:nvSpPr>
        <p:spPr>
          <a:xfrm rot="0">
            <a:off x="7976928" y="3129580"/>
            <a:ext cx="8735457" cy="3997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4645"/>
              </a:lnSpc>
            </a:pPr>
            <a:r>
              <a:rPr lang="en-US" b="true" sz="15747" spc="-314">
                <a:solidFill>
                  <a:srgbClr val="134D13"/>
                </a:solidFill>
                <a:latin typeface="Poppins Bold"/>
                <a:ea typeface="Poppins Bold"/>
                <a:cs typeface="Poppins Bold"/>
                <a:sym typeface="Poppins Bold"/>
              </a:rPr>
              <a:t>Terima Kasih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DAGv6MC3ADE</dc:identifier>
  <dcterms:modified xsi:type="dcterms:W3CDTF">2011-08-01T06:04:30Z</dcterms:modified>
  <cp:revision>1</cp:revision>
  <dc:title>Solusi dan kebijakan</dc:title>
</cp:coreProperties>
</file>

<file path=docProps/thumbnail.jpeg>
</file>